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120">
          <p15:clr>
            <a:srgbClr val="A4A3A4"/>
          </p15:clr>
        </p15:guide>
        <p15:guide id="4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45" d="100"/>
          <a:sy n="45" d="100"/>
        </p:scale>
        <p:origin x="2424" y="54"/>
      </p:cViewPr>
      <p:guideLst>
        <p:guide orient="horz" pos="2160"/>
        <p:guide pos="2880"/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danillocidreira\Dropbox\CMR\ESTATIST&#205;CAS\Estatisticas%202021%20-%20CMR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danillocidreira\Dropbox\CMR\ESTATIST&#205;CAS\Estatisticas%202021%20-%20CMR%20(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Ocorrência</a:t>
            </a:r>
            <a:r>
              <a:rPr lang="en-US" dirty="0"/>
              <a:t> de </a:t>
            </a:r>
            <a:r>
              <a:rPr lang="en-US" dirty="0" err="1"/>
              <a:t>Mergulho</a:t>
            </a:r>
            <a:r>
              <a:rPr lang="en-US" baseline="0" dirty="0"/>
              <a:t> 2021 - </a:t>
            </a:r>
            <a:r>
              <a:rPr lang="en-US" baseline="0" dirty="0" err="1"/>
              <a:t>Por</a:t>
            </a:r>
            <a:r>
              <a:rPr lang="en-US" baseline="0" dirty="0"/>
              <a:t> </a:t>
            </a:r>
            <a:r>
              <a:rPr lang="en-US" baseline="0" dirty="0" err="1"/>
              <a:t>Macroregiões</a:t>
            </a:r>
            <a:r>
              <a:rPr lang="en-US" baseline="0" dirty="0"/>
              <a:t> - CMR</a:t>
            </a:r>
          </a:p>
        </c:rich>
      </c:tx>
      <c:overlay val="0"/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Ocorrências de Mergulho por Tipo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"/>
          <c:y val="0.21188988254296268"/>
          <c:w val="0.59831258615509453"/>
          <c:h val="0.66362608520088839"/>
        </c:manualLayout>
      </c:layout>
      <c:pieChart>
        <c:varyColors val="1"/>
        <c:ser>
          <c:idx val="0"/>
          <c:order val="0"/>
          <c:explosion val="7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288-4322-AB11-95CE17E016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C288-4322-AB11-95CE17E0164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288-4322-AB11-95CE17E0164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288-4322-AB11-95CE17E0164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C288-4322-AB11-95CE17E0164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'Dados Gerais'!$B$18:$F$18</c:f>
              <c:strCache>
                <c:ptCount val="5"/>
                <c:pt idx="0">
                  <c:v>RESGATE DE CORPO </c:v>
                </c:pt>
                <c:pt idx="1">
                  <c:v>PREVEVENÇÃO</c:v>
                </c:pt>
                <c:pt idx="2">
                  <c:v>SALVAMENTO</c:v>
                </c:pt>
                <c:pt idx="3">
                  <c:v>REFLUTUAÇÃO</c:v>
                </c:pt>
                <c:pt idx="4">
                  <c:v>OUTROS</c:v>
                </c:pt>
              </c:strCache>
            </c:strRef>
          </c:cat>
          <c:val>
            <c:numRef>
              <c:f>'Dados Gerais'!$B$19:$F$19</c:f>
              <c:numCache>
                <c:formatCode>General</c:formatCode>
                <c:ptCount val="5"/>
                <c:pt idx="0">
                  <c:v>10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66-4EFE-8A48-5D42B7AA5991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C288-4322-AB11-95CE17E016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C288-4322-AB11-95CE17E0164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C288-4322-AB11-95CE17E0164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C288-4322-AB11-95CE17E0164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C288-4322-AB11-95CE17E0164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'Dados Gerais'!$B$18:$F$18</c:f>
              <c:strCache>
                <c:ptCount val="5"/>
                <c:pt idx="0">
                  <c:v>RESGATE DE CORPO </c:v>
                </c:pt>
                <c:pt idx="1">
                  <c:v>PREVEVENÇÃO</c:v>
                </c:pt>
                <c:pt idx="2">
                  <c:v>SALVAMENTO</c:v>
                </c:pt>
                <c:pt idx="3">
                  <c:v>REFLUTUAÇÃO</c:v>
                </c:pt>
                <c:pt idx="4">
                  <c:v>OUTROS</c:v>
                </c:pt>
              </c:strCache>
            </c:strRef>
          </c:cat>
          <c:val>
            <c:numRef>
              <c:f>'Dados Gerais'!$B$20:$F$20</c:f>
              <c:numCache>
                <c:formatCode>General</c:formatCode>
                <c:ptCount val="5"/>
                <c:pt idx="0">
                  <c:v>10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66-4EFE-8A48-5D42B7AA5991}"/>
            </c:ext>
          </c:extLst>
        </c:ser>
        <c:ser>
          <c:idx val="2"/>
          <c:order val="2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C288-4322-AB11-95CE17E016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C288-4322-AB11-95CE17E0164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C288-4322-AB11-95CE17E0164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C288-4322-AB11-95CE17E0164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C288-4322-AB11-95CE17E0164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'Dados Gerais'!$B$18:$F$18</c:f>
              <c:strCache>
                <c:ptCount val="5"/>
                <c:pt idx="0">
                  <c:v>RESGATE DE CORPO </c:v>
                </c:pt>
                <c:pt idx="1">
                  <c:v>PREVEVENÇÃO</c:v>
                </c:pt>
                <c:pt idx="2">
                  <c:v>SALVAMENTO</c:v>
                </c:pt>
                <c:pt idx="3">
                  <c:v>REFLUTUAÇÃO</c:v>
                </c:pt>
                <c:pt idx="4">
                  <c:v>OUTROS</c:v>
                </c:pt>
              </c:strCache>
            </c:strRef>
          </c:cat>
          <c:val>
            <c:numRef>
              <c:f>'Dados Gerais'!$B$21:$F$21</c:f>
              <c:numCache>
                <c:formatCode>General</c:formatCode>
                <c:ptCount val="5"/>
                <c:pt idx="0">
                  <c:v>9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66-4EFE-8A48-5D42B7AA5991}"/>
            </c:ext>
          </c:extLst>
        </c:ser>
        <c:ser>
          <c:idx val="3"/>
          <c:order val="3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F-C288-4322-AB11-95CE17E016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1-C288-4322-AB11-95CE17E0164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3-C288-4322-AB11-95CE17E0164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5-C288-4322-AB11-95CE17E0164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7-C288-4322-AB11-95CE17E0164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'Dados Gerais'!$B$18:$F$18</c:f>
              <c:strCache>
                <c:ptCount val="5"/>
                <c:pt idx="0">
                  <c:v>RESGATE DE CORPO </c:v>
                </c:pt>
                <c:pt idx="1">
                  <c:v>PREVEVENÇÃO</c:v>
                </c:pt>
                <c:pt idx="2">
                  <c:v>SALVAMENTO</c:v>
                </c:pt>
                <c:pt idx="3">
                  <c:v>REFLUTUAÇÃO</c:v>
                </c:pt>
                <c:pt idx="4">
                  <c:v>OUTROS</c:v>
                </c:pt>
              </c:strCache>
            </c:strRef>
          </c:cat>
          <c:val>
            <c:numRef>
              <c:f>'Dados Gerais'!$B$22:$F$22</c:f>
              <c:numCache>
                <c:formatCode>General</c:formatCode>
                <c:ptCount val="5"/>
                <c:pt idx="0">
                  <c:v>14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066-4EFE-8A48-5D42B7AA5991}"/>
            </c:ext>
          </c:extLst>
        </c:ser>
        <c:ser>
          <c:idx val="4"/>
          <c:order val="4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9-C288-4322-AB11-95CE17E016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B-C288-4322-AB11-95CE17E0164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D-C288-4322-AB11-95CE17E0164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F-C288-4322-AB11-95CE17E0164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1-C288-4322-AB11-95CE17E0164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'Dados Gerais'!$B$18:$F$18</c:f>
              <c:strCache>
                <c:ptCount val="5"/>
                <c:pt idx="0">
                  <c:v>RESGATE DE CORPO </c:v>
                </c:pt>
                <c:pt idx="1">
                  <c:v>PREVEVENÇÃO</c:v>
                </c:pt>
                <c:pt idx="2">
                  <c:v>SALVAMENTO</c:v>
                </c:pt>
                <c:pt idx="3">
                  <c:v>REFLUTUAÇÃO</c:v>
                </c:pt>
                <c:pt idx="4">
                  <c:v>OUTROS</c:v>
                </c:pt>
              </c:strCache>
            </c:strRef>
          </c:cat>
          <c:val>
            <c:numRef>
              <c:f>'Dados Gerais'!$B$23:$F$23</c:f>
              <c:numCache>
                <c:formatCode>General</c:formatCode>
                <c:ptCount val="5"/>
                <c:pt idx="0">
                  <c:v>6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066-4EFE-8A48-5D42B7AA5991}"/>
            </c:ext>
          </c:extLst>
        </c:ser>
        <c:ser>
          <c:idx val="5"/>
          <c:order val="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3-C288-4322-AB11-95CE17E016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5-C288-4322-AB11-95CE17E0164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7-C288-4322-AB11-95CE17E0164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9-C288-4322-AB11-95CE17E0164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B-C288-4322-AB11-95CE17E0164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'Dados Gerais'!$B$18:$F$18</c:f>
              <c:strCache>
                <c:ptCount val="5"/>
                <c:pt idx="0">
                  <c:v>RESGATE DE CORPO </c:v>
                </c:pt>
                <c:pt idx="1">
                  <c:v>PREVEVENÇÃO</c:v>
                </c:pt>
                <c:pt idx="2">
                  <c:v>SALVAMENTO</c:v>
                </c:pt>
                <c:pt idx="3">
                  <c:v>REFLUTUAÇÃO</c:v>
                </c:pt>
                <c:pt idx="4">
                  <c:v>OUTROS</c:v>
                </c:pt>
              </c:strCache>
            </c:strRef>
          </c:cat>
          <c:val>
            <c:numRef>
              <c:f>'Dados Gerais'!$B$24:$F$24</c:f>
              <c:numCache>
                <c:formatCode>General</c:formatCode>
                <c:ptCount val="5"/>
                <c:pt idx="0">
                  <c:v>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C-C288-4322-AB11-95CE17E01645}"/>
            </c:ext>
          </c:extLst>
        </c:ser>
        <c:ser>
          <c:idx val="6"/>
          <c:order val="6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E-C288-4322-AB11-95CE17E016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0-C288-4322-AB11-95CE17E0164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2-C288-4322-AB11-95CE17E0164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4-C288-4322-AB11-95CE17E0164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6-C288-4322-AB11-95CE17E0164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'Dados Gerais'!$B$18:$F$18</c:f>
              <c:strCache>
                <c:ptCount val="5"/>
                <c:pt idx="0">
                  <c:v>RESGATE DE CORPO </c:v>
                </c:pt>
                <c:pt idx="1">
                  <c:v>PREVEVENÇÃO</c:v>
                </c:pt>
                <c:pt idx="2">
                  <c:v>SALVAMENTO</c:v>
                </c:pt>
                <c:pt idx="3">
                  <c:v>REFLUTUAÇÃO</c:v>
                </c:pt>
                <c:pt idx="4">
                  <c:v>OUTROS</c:v>
                </c:pt>
              </c:strCache>
            </c:strRef>
          </c:cat>
          <c:val>
            <c:numRef>
              <c:f>'Dados Gerais'!$B$25:$F$25</c:f>
              <c:numCache>
                <c:formatCode>General</c:formatCode>
                <c:ptCount val="5"/>
                <c:pt idx="0">
                  <c:v>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7-C288-4322-AB11-95CE17E01645}"/>
            </c:ext>
          </c:extLst>
        </c:ser>
        <c:ser>
          <c:idx val="7"/>
          <c:order val="7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9-C288-4322-AB11-95CE17E016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B-C288-4322-AB11-95CE17E0164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D-C288-4322-AB11-95CE17E0164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F-C288-4322-AB11-95CE17E0164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51-C288-4322-AB11-95CE17E0164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'Dados Gerais'!$B$18:$F$18</c:f>
              <c:strCache>
                <c:ptCount val="5"/>
                <c:pt idx="0">
                  <c:v>RESGATE DE CORPO </c:v>
                </c:pt>
                <c:pt idx="1">
                  <c:v>PREVEVENÇÃO</c:v>
                </c:pt>
                <c:pt idx="2">
                  <c:v>SALVAMENTO</c:v>
                </c:pt>
                <c:pt idx="3">
                  <c:v>REFLUTUAÇÃO</c:v>
                </c:pt>
                <c:pt idx="4">
                  <c:v>OUTROS</c:v>
                </c:pt>
              </c:strCache>
            </c:strRef>
          </c:cat>
          <c:val>
            <c:numRef>
              <c:f>'Dados Gerais'!$B$26:$F$26</c:f>
              <c:numCache>
                <c:formatCode>General</c:formatCode>
                <c:ptCount val="5"/>
                <c:pt idx="0">
                  <c:v>6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2-C288-4322-AB11-95CE17E01645}"/>
            </c:ext>
          </c:extLst>
        </c:ser>
        <c:ser>
          <c:idx val="8"/>
          <c:order val="8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54-C288-4322-AB11-95CE17E016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56-C288-4322-AB11-95CE17E0164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58-C288-4322-AB11-95CE17E0164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5A-C288-4322-AB11-95CE17E0164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5C-C288-4322-AB11-95CE17E0164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'Dados Gerais'!$B$18:$F$18</c:f>
              <c:strCache>
                <c:ptCount val="5"/>
                <c:pt idx="0">
                  <c:v>RESGATE DE CORPO </c:v>
                </c:pt>
                <c:pt idx="1">
                  <c:v>PREVEVENÇÃO</c:v>
                </c:pt>
                <c:pt idx="2">
                  <c:v>SALVAMENTO</c:v>
                </c:pt>
                <c:pt idx="3">
                  <c:v>REFLUTUAÇÃO</c:v>
                </c:pt>
                <c:pt idx="4">
                  <c:v>OUTROS</c:v>
                </c:pt>
              </c:strCache>
            </c:strRef>
          </c:cat>
          <c:val>
            <c:numRef>
              <c:f>'Dados Gerais'!$B$27:$F$27</c:f>
              <c:numCache>
                <c:formatCode>General</c:formatCode>
                <c:ptCount val="5"/>
                <c:pt idx="0">
                  <c:v>8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5D-C288-4322-AB11-95CE17E01645}"/>
            </c:ext>
          </c:extLst>
        </c:ser>
        <c:ser>
          <c:idx val="9"/>
          <c:order val="9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5F-C288-4322-AB11-95CE17E016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61-C288-4322-AB11-95CE17E0164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63-C288-4322-AB11-95CE17E0164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65-C288-4322-AB11-95CE17E0164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67-C288-4322-AB11-95CE17E0164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'Dados Gerais'!$B$18:$F$18</c:f>
              <c:strCache>
                <c:ptCount val="5"/>
                <c:pt idx="0">
                  <c:v>RESGATE DE CORPO </c:v>
                </c:pt>
                <c:pt idx="1">
                  <c:v>PREVEVENÇÃO</c:v>
                </c:pt>
                <c:pt idx="2">
                  <c:v>SALVAMENTO</c:v>
                </c:pt>
                <c:pt idx="3">
                  <c:v>REFLUTUAÇÃO</c:v>
                </c:pt>
                <c:pt idx="4">
                  <c:v>OUTROS</c:v>
                </c:pt>
              </c:strCache>
            </c:strRef>
          </c:cat>
          <c:val>
            <c:numRef>
              <c:f>'Dados Gerais'!$B$28:$F$28</c:f>
              <c:numCache>
                <c:formatCode>General</c:formatCode>
                <c:ptCount val="5"/>
                <c:pt idx="0">
                  <c:v>4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68-C288-4322-AB11-95CE17E01645}"/>
            </c:ext>
          </c:extLst>
        </c:ser>
        <c:ser>
          <c:idx val="10"/>
          <c:order val="1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6A-C288-4322-AB11-95CE17E016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6C-C288-4322-AB11-95CE17E0164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6E-C288-4322-AB11-95CE17E0164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70-C288-4322-AB11-95CE17E0164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72-C288-4322-AB11-95CE17E0164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'Dados Gerais'!$B$18:$F$18</c:f>
              <c:strCache>
                <c:ptCount val="5"/>
                <c:pt idx="0">
                  <c:v>RESGATE DE CORPO </c:v>
                </c:pt>
                <c:pt idx="1">
                  <c:v>PREVEVENÇÃO</c:v>
                </c:pt>
                <c:pt idx="2">
                  <c:v>SALVAMENTO</c:v>
                </c:pt>
                <c:pt idx="3">
                  <c:v>REFLUTUAÇÃO</c:v>
                </c:pt>
                <c:pt idx="4">
                  <c:v>OUTROS</c:v>
                </c:pt>
              </c:strCache>
            </c:strRef>
          </c:cat>
          <c:val>
            <c:numRef>
              <c:f>'Dados Gerais'!$B$29:$F$29</c:f>
              <c:numCache>
                <c:formatCode>General</c:formatCode>
                <c:ptCount val="5"/>
                <c:pt idx="0">
                  <c:v>4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3-C288-4322-AB11-95CE17E01645}"/>
            </c:ext>
          </c:extLst>
        </c:ser>
        <c:ser>
          <c:idx val="11"/>
          <c:order val="1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75-C288-4322-AB11-95CE17E016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77-C288-4322-AB11-95CE17E0164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79-C288-4322-AB11-95CE17E0164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7B-C288-4322-AB11-95CE17E0164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7D-C288-4322-AB11-95CE17E0164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'Dados Gerais'!$B$18:$F$18</c:f>
              <c:strCache>
                <c:ptCount val="5"/>
                <c:pt idx="0">
                  <c:v>RESGATE DE CORPO </c:v>
                </c:pt>
                <c:pt idx="1">
                  <c:v>PREVEVENÇÃO</c:v>
                </c:pt>
                <c:pt idx="2">
                  <c:v>SALVAMENTO</c:v>
                </c:pt>
                <c:pt idx="3">
                  <c:v>REFLUTUAÇÃO</c:v>
                </c:pt>
                <c:pt idx="4">
                  <c:v>OUTROS</c:v>
                </c:pt>
              </c:strCache>
            </c:strRef>
          </c:cat>
          <c:val>
            <c:numRef>
              <c:f>'Dados Gerais'!$B$30:$F$30</c:f>
              <c:numCache>
                <c:formatCode>General</c:formatCode>
                <c:ptCount val="5"/>
                <c:pt idx="0">
                  <c:v>4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7E-C288-4322-AB11-95CE17E0164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252135125880392"/>
          <c:y val="0.14192966829372569"/>
          <c:w val="0.30663823308059751"/>
          <c:h val="0.67937505233854478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  <c:showDLblsOverMax val="1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Operações</a:t>
            </a:r>
            <a:r>
              <a:rPr lang="en-US" baseline="0"/>
              <a:t> Subaquáticas da Companhia de Mergulho de Resgate - 2021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pt-BR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'Dados Gerais'!$B$2</c:f>
              <c:strCache>
                <c:ptCount val="1"/>
                <c:pt idx="0">
                  <c:v>1ªCMR</c:v>
                </c:pt>
              </c:strCache>
            </c:strRef>
          </c:tx>
          <c:invertIfNegative val="1"/>
          <c:dPt>
            <c:idx val="0"/>
            <c:invertIfNegative val="1"/>
            <c:bubble3D val="0"/>
            <c:spPr>
              <a:solidFill>
                <a:schemeClr val="accent1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FD9-4F73-950D-429E71B72806}"/>
              </c:ext>
            </c:extLst>
          </c:dPt>
          <c:dPt>
            <c:idx val="1"/>
            <c:invertIfNegative val="1"/>
            <c:bubble3D val="0"/>
            <c:spPr>
              <a:solidFill>
                <a:schemeClr val="accent2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FD9-4F73-950D-429E71B72806}"/>
              </c:ext>
            </c:extLst>
          </c:dPt>
          <c:dPt>
            <c:idx val="2"/>
            <c:invertIfNegative val="1"/>
            <c:bubble3D val="0"/>
            <c:spPr>
              <a:solidFill>
                <a:schemeClr val="accent3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FD9-4F73-950D-429E71B72806}"/>
              </c:ext>
            </c:extLst>
          </c:dPt>
          <c:dPt>
            <c:idx val="3"/>
            <c:invertIfNegative val="1"/>
            <c:bubble3D val="0"/>
            <c:spPr>
              <a:solidFill>
                <a:schemeClr val="accent4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FD9-4F73-950D-429E71B72806}"/>
              </c:ext>
            </c:extLst>
          </c:dPt>
          <c:dPt>
            <c:idx val="4"/>
            <c:invertIfNegative val="1"/>
            <c:bubble3D val="0"/>
            <c:spPr>
              <a:solidFill>
                <a:schemeClr val="accent5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FD9-4F73-950D-429E71B72806}"/>
              </c:ext>
            </c:extLst>
          </c:dPt>
          <c:dPt>
            <c:idx val="5"/>
            <c:invertIfNegative val="1"/>
            <c:bubble3D val="0"/>
            <c:spPr>
              <a:solidFill>
                <a:schemeClr val="accent6"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FD9-4F73-950D-429E71B72806}"/>
              </c:ext>
            </c:extLst>
          </c:dPt>
          <c:dPt>
            <c:idx val="6"/>
            <c:invertIfNegative val="1"/>
            <c:bubble3D val="0"/>
            <c:spPr>
              <a:solidFill>
                <a:schemeClr val="accent1">
                  <a:lumMod val="60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FD9-4F73-950D-429E71B72806}"/>
              </c:ext>
            </c:extLst>
          </c:dPt>
          <c:dPt>
            <c:idx val="7"/>
            <c:invertIfNegative val="1"/>
            <c:bubble3D val="0"/>
            <c:spPr>
              <a:solidFill>
                <a:schemeClr val="accent2">
                  <a:lumMod val="60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FFD9-4F73-950D-429E71B72806}"/>
              </c:ext>
            </c:extLst>
          </c:dPt>
          <c:dPt>
            <c:idx val="8"/>
            <c:invertIfNegative val="1"/>
            <c:bubble3D val="0"/>
            <c:spPr>
              <a:solidFill>
                <a:schemeClr val="accent3">
                  <a:lumMod val="60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FFD9-4F73-950D-429E71B72806}"/>
              </c:ext>
            </c:extLst>
          </c:dPt>
          <c:dPt>
            <c:idx val="9"/>
            <c:invertIfNegative val="1"/>
            <c:bubble3D val="0"/>
            <c:spPr>
              <a:solidFill>
                <a:schemeClr val="accent4">
                  <a:lumMod val="60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FFD9-4F73-950D-429E71B72806}"/>
              </c:ext>
            </c:extLst>
          </c:dPt>
          <c:dPt>
            <c:idx val="10"/>
            <c:invertIfNegative val="1"/>
            <c:bubble3D val="0"/>
            <c:spPr>
              <a:solidFill>
                <a:schemeClr val="accent5">
                  <a:lumMod val="60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FD9-4F73-950D-429E71B72806}"/>
              </c:ext>
            </c:extLst>
          </c:dPt>
          <c:dPt>
            <c:idx val="11"/>
            <c:invertIfNegative val="1"/>
            <c:bubble3D val="0"/>
            <c:spPr>
              <a:solidFill>
                <a:schemeClr val="accent6">
                  <a:lumMod val="60000"/>
                  <a:alpha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FFD9-4F73-950D-429E71B7280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'Dados Gerais'!$A$3:$A$14</c:f>
              <c:numCache>
                <c:formatCode>mmm\-yy</c:formatCode>
                <c:ptCount val="12"/>
                <c:pt idx="0">
                  <c:v>44197</c:v>
                </c:pt>
                <c:pt idx="1">
                  <c:v>44228</c:v>
                </c:pt>
                <c:pt idx="2">
                  <c:v>44256</c:v>
                </c:pt>
                <c:pt idx="3">
                  <c:v>44287</c:v>
                </c:pt>
                <c:pt idx="4">
                  <c:v>44317</c:v>
                </c:pt>
                <c:pt idx="5">
                  <c:v>44348</c:v>
                </c:pt>
                <c:pt idx="6">
                  <c:v>44378</c:v>
                </c:pt>
                <c:pt idx="7">
                  <c:v>44409</c:v>
                </c:pt>
                <c:pt idx="8">
                  <c:v>44440</c:v>
                </c:pt>
                <c:pt idx="9">
                  <c:v>44470</c:v>
                </c:pt>
                <c:pt idx="10">
                  <c:v>44501</c:v>
                </c:pt>
                <c:pt idx="11">
                  <c:v>44531</c:v>
                </c:pt>
              </c:numCache>
            </c:numRef>
          </c:cat>
          <c:val>
            <c:numRef>
              <c:f>'Dados Gerais'!$B$3:$B$14</c:f>
              <c:numCache>
                <c:formatCode>General</c:formatCode>
                <c:ptCount val="12"/>
                <c:pt idx="0">
                  <c:v>11</c:v>
                </c:pt>
                <c:pt idx="1">
                  <c:v>9</c:v>
                </c:pt>
                <c:pt idx="2">
                  <c:v>13</c:v>
                </c:pt>
                <c:pt idx="3">
                  <c:v>10</c:v>
                </c:pt>
                <c:pt idx="4">
                  <c:v>5</c:v>
                </c:pt>
                <c:pt idx="5">
                  <c:v>3</c:v>
                </c:pt>
                <c:pt idx="6">
                  <c:v>3</c:v>
                </c:pt>
                <c:pt idx="7">
                  <c:v>6</c:v>
                </c:pt>
                <c:pt idx="8">
                  <c:v>6</c:v>
                </c:pt>
                <c:pt idx="9">
                  <c:v>4</c:v>
                </c:pt>
                <c:pt idx="10">
                  <c:v>4</c:v>
                </c:pt>
                <c:pt idx="1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62-4EBE-8967-7649C51FAF0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28375408"/>
        <c:axId val="28384112"/>
      </c:barChart>
      <c:dateAx>
        <c:axId val="283754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mmm\-yy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8384112"/>
        <c:crosses val="autoZero"/>
        <c:auto val="1"/>
        <c:lblOffset val="100"/>
        <c:baseTimeUnit val="months"/>
      </c:dateAx>
      <c:valAx>
        <c:axId val="28384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8375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F838-86B6-427A-8253-ACE610E905A6}" type="datetimeFigureOut">
              <a:rPr lang="pt-BR" smtClean="0"/>
              <a:t>19/02/2022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6870-510B-4831-ACE5-86481ECEFC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354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F838-86B6-427A-8253-ACE610E905A6}" type="datetimeFigureOut">
              <a:rPr lang="pt-BR" smtClean="0"/>
              <a:t>19/02/2022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6870-510B-4831-ACE5-86481ECEFC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6373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96703"/>
            <a:ext cx="1543050" cy="845220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3"/>
            <a:ext cx="4514850" cy="8452203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F838-86B6-427A-8253-ACE610E905A6}" type="datetimeFigureOut">
              <a:rPr lang="pt-BR" smtClean="0"/>
              <a:t>19/02/2022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6870-510B-4831-ACE5-86481ECEFC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940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F838-86B6-427A-8253-ACE610E905A6}" type="datetimeFigureOut">
              <a:rPr lang="pt-BR" smtClean="0"/>
              <a:t>19/02/2022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6870-510B-4831-ACE5-86481ECEFC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726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F838-86B6-427A-8253-ACE610E905A6}" type="datetimeFigureOut">
              <a:rPr lang="pt-BR" smtClean="0"/>
              <a:t>19/02/2022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6870-510B-4831-ACE5-86481ECEFC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2702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311404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311404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F838-86B6-427A-8253-ACE610E905A6}" type="datetimeFigureOut">
              <a:rPr lang="pt-BR" smtClean="0"/>
              <a:t>19/02/2022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6870-510B-4831-ACE5-86481ECEFC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8687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F838-86B6-427A-8253-ACE610E905A6}" type="datetimeFigureOut">
              <a:rPr lang="pt-BR" smtClean="0"/>
              <a:t>19/02/2022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6870-510B-4831-ACE5-86481ECEFC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5777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F838-86B6-427A-8253-ACE610E905A6}" type="datetimeFigureOut">
              <a:rPr lang="pt-BR" smtClean="0"/>
              <a:t>19/02/2022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6870-510B-4831-ACE5-86481ECEFC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61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F838-86B6-427A-8253-ACE610E905A6}" type="datetimeFigureOut">
              <a:rPr lang="pt-BR" smtClean="0"/>
              <a:t>19/02/2022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6870-510B-4831-ACE5-86481ECEFC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864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1" y="2072926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F838-86B6-427A-8253-ACE610E905A6}" type="datetimeFigureOut">
              <a:rPr lang="pt-BR" smtClean="0"/>
              <a:t>19/02/2022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6870-510B-4831-ACE5-86481ECEFC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113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CF838-86B6-427A-8253-ACE610E905A6}" type="datetimeFigureOut">
              <a:rPr lang="pt-BR" smtClean="0"/>
              <a:t>19/02/2022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E6870-510B-4831-ACE5-86481ECEFC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6237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311404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CF838-86B6-427A-8253-ACE610E905A6}" type="datetimeFigureOut">
              <a:rPr lang="pt-BR" smtClean="0"/>
              <a:t>19/02/2022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E6870-510B-4831-ACE5-86481ECEFC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2847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C:\Users\danillocidreira\Dropbox\CBMCE\Mergulho - CMAUT\Estatisticas e Dados\Simbolo CBMC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75" y="108263"/>
            <a:ext cx="664870" cy="1280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nillocidreira\Dropbox\CBMCE\Mergulho - CMAUT\Simbolo Companhia de Mergulho de Resgat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963" y="168472"/>
            <a:ext cx="633607" cy="122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955870" y="108262"/>
            <a:ext cx="48884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BATALHÃO DE BUSCA E SALVAMENTO</a:t>
            </a:r>
          </a:p>
          <a:p>
            <a:pPr algn="ctr"/>
            <a:r>
              <a:rPr lang="pt-BR" sz="2000" b="1" dirty="0"/>
              <a:t>COMPANHIA DE MERGULHO DE RESGATE</a:t>
            </a:r>
          </a:p>
          <a:p>
            <a:pPr algn="ctr"/>
            <a:r>
              <a:rPr lang="pt-BR" sz="2000" b="1" dirty="0"/>
              <a:t>Ocorrências de mergulho – Ano de 2021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4221088" y="4650462"/>
            <a:ext cx="25126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Total de Operações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4593358" y="5999758"/>
            <a:ext cx="1798855" cy="831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/>
              <a:t>88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221088" y="5555138"/>
            <a:ext cx="2438224" cy="4001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RESGATE DE VÍTIMAS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4228683" y="6938899"/>
            <a:ext cx="2512685" cy="6463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/>
              <a:t>REFLUTUAÇÃO / OUTROS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4221088" y="8409384"/>
            <a:ext cx="2438224" cy="4001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TOTAL GERAL</a:t>
            </a:r>
          </a:p>
        </p:txBody>
      </p:sp>
      <p:graphicFrame>
        <p:nvGraphicFramePr>
          <p:cNvPr id="20" name="Gráfico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1905063"/>
              </p:ext>
            </p:extLst>
          </p:nvPr>
        </p:nvGraphicFramePr>
        <p:xfrm>
          <a:off x="12576" y="4650463"/>
          <a:ext cx="4352528" cy="3902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Retângulo de cantos arredondados 21"/>
          <p:cNvSpPr/>
          <p:nvPr/>
        </p:nvSpPr>
        <p:spPr>
          <a:xfrm>
            <a:off x="4593357" y="7544938"/>
            <a:ext cx="1798855" cy="831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/>
              <a:t>23</a:t>
            </a:r>
            <a:endParaRPr lang="pt-BR" dirty="0"/>
          </a:p>
        </p:txBody>
      </p:sp>
      <p:sp>
        <p:nvSpPr>
          <p:cNvPr id="23" name="Retângulo de cantos arredondados 22"/>
          <p:cNvSpPr/>
          <p:nvPr/>
        </p:nvSpPr>
        <p:spPr>
          <a:xfrm>
            <a:off x="4593358" y="8769424"/>
            <a:ext cx="1798855" cy="8318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dirty="0"/>
              <a:t>111</a:t>
            </a:r>
            <a:endParaRPr lang="pt-BR" dirty="0"/>
          </a:p>
        </p:txBody>
      </p:sp>
      <p:graphicFrame>
        <p:nvGraphicFramePr>
          <p:cNvPr id="21" name="Chart 2" title="Gráfico">
            <a:extLst>
              <a:ext uri="{FF2B5EF4-FFF2-40B4-BE49-F238E27FC236}">
                <a16:creationId xmlns:a16="http://schemas.microsoft.com/office/drawing/2014/main" id="{00000000-0008-0000-0000-0000A63A72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924682"/>
              </p:ext>
            </p:extLst>
          </p:nvPr>
        </p:nvGraphicFramePr>
        <p:xfrm>
          <a:off x="116632" y="4650462"/>
          <a:ext cx="4135016" cy="3833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4" name="Chart 1" title="Gráfico">
            <a:extLst>
              <a:ext uri="{FF2B5EF4-FFF2-40B4-BE49-F238E27FC236}">
                <a16:creationId xmlns:a16="http://schemas.microsoft.com/office/drawing/2014/main" id="{00000000-0008-0000-0000-0000BFB4BA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6980599"/>
              </p:ext>
            </p:extLst>
          </p:nvPr>
        </p:nvGraphicFramePr>
        <p:xfrm>
          <a:off x="-237188" y="1123925"/>
          <a:ext cx="7086600" cy="3752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5" name="CaixaDeTexto 24"/>
          <p:cNvSpPr txBox="1"/>
          <p:nvPr/>
        </p:nvSpPr>
        <p:spPr>
          <a:xfrm>
            <a:off x="116632" y="8553601"/>
            <a:ext cx="4316523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Segurança, Habilidade e Calma! </a:t>
            </a:r>
          </a:p>
          <a:p>
            <a:pPr algn="ctr"/>
            <a:r>
              <a:rPr lang="pt-BR" sz="2800" b="1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MERGULHO!</a:t>
            </a:r>
          </a:p>
        </p:txBody>
      </p:sp>
    </p:spTree>
    <p:extLst>
      <p:ext uri="{BB962C8B-B14F-4D97-AF65-F5344CB8AC3E}">
        <p14:creationId xmlns:p14="http://schemas.microsoft.com/office/powerpoint/2010/main" val="40567698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63</Words>
  <Application>Microsoft Office PowerPoint</Application>
  <PresentationFormat>Papel A4 (210 x 297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VivianeCarneiro</dc:creator>
  <cp:lastModifiedBy>Regina Claudia Barbosa Fideles Dutra</cp:lastModifiedBy>
  <cp:revision>15</cp:revision>
  <dcterms:created xsi:type="dcterms:W3CDTF">2020-07-13T02:14:46Z</dcterms:created>
  <dcterms:modified xsi:type="dcterms:W3CDTF">2022-02-19T12:25:47Z</dcterms:modified>
</cp:coreProperties>
</file>